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0" r:id="rId2"/>
    <p:sldMasterId id="2147483959" r:id="rId3"/>
  </p:sldMasterIdLst>
  <p:notesMasterIdLst>
    <p:notesMasterId r:id="rId34"/>
  </p:notesMasterIdLst>
  <p:sldIdLst>
    <p:sldId id="324" r:id="rId4"/>
    <p:sldId id="277" r:id="rId5"/>
    <p:sldId id="278" r:id="rId6"/>
    <p:sldId id="280" r:id="rId7"/>
    <p:sldId id="281" r:id="rId8"/>
    <p:sldId id="283" r:id="rId9"/>
    <p:sldId id="284" r:id="rId10"/>
    <p:sldId id="285" r:id="rId11"/>
    <p:sldId id="319" r:id="rId12"/>
    <p:sldId id="286" r:id="rId13"/>
    <p:sldId id="287" r:id="rId14"/>
    <p:sldId id="320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17" r:id="rId29"/>
    <p:sldId id="321" r:id="rId30"/>
    <p:sldId id="322" r:id="rId31"/>
    <p:sldId id="323" r:id="rId32"/>
    <p:sldId id="270" r:id="rId33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324"/>
            <p14:sldId id="277"/>
            <p14:sldId id="278"/>
            <p14:sldId id="280"/>
            <p14:sldId id="281"/>
            <p14:sldId id="283"/>
            <p14:sldId id="284"/>
            <p14:sldId id="285"/>
            <p14:sldId id="319"/>
            <p14:sldId id="286"/>
            <p14:sldId id="287"/>
            <p14:sldId id="320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17"/>
            <p14:sldId id="321"/>
            <p14:sldId id="322"/>
            <p14:sldId id="323"/>
            <p14:sldId id="27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  <p15:guide id="10" orient="horz" pos="2592">
          <p15:clr>
            <a:srgbClr val="A4A3A4"/>
          </p15:clr>
        </p15:guide>
        <p15:guide id="11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6" autoAdjust="0"/>
    <p:restoredTop sz="99525" autoAdjust="0"/>
  </p:normalViewPr>
  <p:slideViewPr>
    <p:cSldViewPr snapToGrid="0" snapToObjects="1">
      <p:cViewPr>
        <p:scale>
          <a:sx n="75" d="100"/>
          <a:sy n="75" d="100"/>
        </p:scale>
        <p:origin x="-1616" y="-456"/>
      </p:cViewPr>
      <p:guideLst>
        <p:guide orient="horz" pos="2856"/>
        <p:guide orient="horz" pos="803"/>
        <p:guide orient="horz" pos="1176"/>
        <p:guide orient="horz" pos="3048"/>
        <p:guide orient="horz" pos="5520"/>
        <p:guide orient="horz" pos="5001"/>
        <p:guide orient="horz" pos="2592"/>
        <p:guide pos="5121"/>
        <p:guide pos="417"/>
        <p:guide pos="982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C3BE8-5D48-5445-967A-DDC9F0D986A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DBEC8-6E19-8742-A4C3-A9C3550B3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5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OK, but I hate Regular</a:t>
            </a:r>
            <a:r>
              <a:rPr lang="en-US" baseline="0" dirty="0" smtClean="0"/>
              <a:t> Expressions</a:t>
            </a:r>
            <a:r>
              <a:rPr lang="is-IS" baseline="0" dirty="0" smtClean="0"/>
              <a:t>…let’s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74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OK, but I hate Regular</a:t>
            </a:r>
            <a:r>
              <a:rPr lang="en-US" baseline="0" dirty="0" smtClean="0"/>
              <a:t> Expressions</a:t>
            </a:r>
            <a:r>
              <a:rPr lang="is-IS" baseline="0" smtClean="0"/>
              <a:t>…let’s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74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OK, but I hate Regular</a:t>
            </a:r>
            <a:r>
              <a:rPr lang="en-US" baseline="0" dirty="0" smtClean="0"/>
              <a:t> Expressions</a:t>
            </a:r>
            <a:r>
              <a:rPr lang="is-IS" baseline="0" smtClean="0"/>
              <a:t>…let’s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74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OK, but I hate Regular</a:t>
            </a:r>
            <a:r>
              <a:rPr lang="en-US" baseline="0" dirty="0" smtClean="0"/>
              <a:t> Expressions</a:t>
            </a:r>
            <a:r>
              <a:rPr lang="is-IS" baseline="0" smtClean="0"/>
              <a:t>…let’s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74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OK, but I hate Regular</a:t>
            </a:r>
            <a:r>
              <a:rPr lang="en-US" baseline="0" dirty="0" smtClean="0"/>
              <a:t> Expressions</a:t>
            </a:r>
            <a:r>
              <a:rPr lang="is-IS" baseline="0" smtClean="0"/>
              <a:t>…let’s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7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1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13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12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1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2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1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5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7" tIns="45717" rIns="91437" bIns="45717" numCol="1" rtlCol="0" anchor="ctr" anchorCtr="0" compatLnSpc="1">
            <a:prstTxWarp prst="textNoShape">
              <a:avLst/>
            </a:prstTxWarp>
          </a:bodyPr>
          <a:lstStyle/>
          <a:p>
            <a:pPr algn="ctr" defTabSz="914090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95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78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5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9586799" y="10424182"/>
            <a:ext cx="289560" cy="59093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fld id="{81D60167-4931-47E6-BA6A-407CBD079E47}" type="slidenum">
              <a:rPr lang="en-US" sz="1900" smtClean="0">
                <a:solidFill>
                  <a:srgbClr val="3E4346"/>
                </a:solidFill>
              </a:rPr>
              <a:pPr marL="30478"/>
              <a:t>‹#›</a:t>
            </a:fld>
            <a:endParaRPr lang="en-US" sz="19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9387840" y="10424162"/>
            <a:ext cx="640080" cy="295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900" dirty="0" smtClean="0">
                <a:solidFill>
                  <a:srgbClr val="3E4346"/>
                </a:solidFill>
              </a:rPr>
              <a:t>1-</a:t>
            </a:r>
            <a:endParaRPr lang="en-US" sz="1900" dirty="0">
              <a:solidFill>
                <a:srgbClr val="3E4346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9600" y="1670580"/>
            <a:ext cx="13408762" cy="4811358"/>
          </a:xfrm>
        </p:spPr>
        <p:txBody>
          <a:bodyPr>
            <a:noAutofit/>
          </a:bodyPr>
          <a:lstStyle>
            <a:lvl1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06400" y="440109"/>
            <a:ext cx="1876966" cy="185089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0" y="451014"/>
            <a:ext cx="642084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633335" y="4785075"/>
            <a:ext cx="9917016" cy="1468022"/>
          </a:xfrm>
          <a:prstGeom prst="rect">
            <a:avLst/>
          </a:prstGeom>
        </p:spPr>
        <p:txBody>
          <a:bodyPr vert="horz" wrap="squar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005818" y="4617004"/>
            <a:ext cx="10600562" cy="705995"/>
          </a:xfrm>
          <a:prstGeom prst="rect">
            <a:avLst/>
          </a:prstGeom>
        </p:spPr>
        <p:txBody>
          <a:bodyPr vert="horz" wrap="square" lIns="109726" tIns="109726" rIns="109726" bIns="109726" rtlCol="0">
            <a:normAutofit/>
          </a:bodyPr>
          <a:lstStyle/>
          <a:p>
            <a:pPr defTabSz="1097197"/>
            <a:r>
              <a:rPr lang="en-US" sz="2900" b="1" dirty="0" smtClean="0">
                <a:solidFill>
                  <a:srgbClr val="3E4346"/>
                </a:solidFill>
                <a:latin typeface="Arial"/>
              </a:rPr>
              <a:t>Objective:</a:t>
            </a:r>
            <a:endParaRPr lang="en-US" sz="2900" b="1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1047" y="5390508"/>
            <a:ext cx="10186678" cy="166946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2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715805" y="3116610"/>
            <a:ext cx="10187136" cy="1375410"/>
          </a:xfrm>
        </p:spPr>
        <p:txBody>
          <a:bodyPr anchor="ctr">
            <a:normAutofit/>
          </a:bodyPr>
          <a:lstStyle>
            <a:lvl1pPr marL="109725" indent="0">
              <a:spcBef>
                <a:spcPts val="720"/>
              </a:spcBef>
              <a:buNone/>
              <a:defRPr sz="34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12722" y="496310"/>
            <a:ext cx="1788262" cy="181345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7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23266" y="439334"/>
            <a:ext cx="642084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4451" y="496311"/>
            <a:ext cx="2806534" cy="2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25149" y="434587"/>
            <a:ext cx="1807187" cy="180718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23266" y="439334"/>
            <a:ext cx="11542096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04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23266" y="439334"/>
            <a:ext cx="11542096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3570" y="269030"/>
            <a:ext cx="2348002" cy="31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1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1" y="0"/>
            <a:ext cx="7280442" cy="82296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51239" y="1222981"/>
            <a:ext cx="6579870" cy="6354000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49"/>
            <a:ext cx="6579870" cy="6362442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041416" y="498381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7749914" y="476712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7412502" y="281397"/>
            <a:ext cx="6587349" cy="744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sz="5300" dirty="0" smtClean="0">
                <a:solidFill>
                  <a:srgbClr val="F18B21"/>
                </a:solidFill>
                <a:latin typeface="Arial"/>
              </a:rPr>
              <a:t>Success</a:t>
            </a:r>
            <a:endParaRPr sz="5300" dirty="0">
              <a:solidFill>
                <a:srgbClr val="F18B21"/>
              </a:solidFill>
              <a:latin typeface="Arial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560511" y="281397"/>
            <a:ext cx="6587349" cy="744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sz="5300" dirty="0" smtClean="0">
                <a:solidFill>
                  <a:srgbClr val="F18B21"/>
                </a:solidFill>
                <a:latin typeface="Arial"/>
              </a:rPr>
              <a:t>Problem</a:t>
            </a:r>
            <a:endParaRPr sz="5300" dirty="0">
              <a:solidFill>
                <a:srgbClr val="F18B21"/>
              </a:solidFill>
              <a:latin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556146" y="1054546"/>
            <a:ext cx="6579842" cy="83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7412765" y="1061770"/>
            <a:ext cx="6577530" cy="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73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1" y="0"/>
            <a:ext cx="7280442" cy="82296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51239" y="1222981"/>
            <a:ext cx="6579870" cy="6354000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49"/>
            <a:ext cx="6579870" cy="6362442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041416" y="498381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7749914" y="476712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556146" y="1054546"/>
            <a:ext cx="6579842" cy="83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7412765" y="1061770"/>
            <a:ext cx="6577530" cy="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3998" y="241239"/>
            <a:ext cx="6638925" cy="75247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3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84251" y="233611"/>
            <a:ext cx="6638925" cy="75247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3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98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23263" y="439334"/>
            <a:ext cx="13525240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9384" y="286911"/>
            <a:ext cx="2522045" cy="196159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4565"/>
            <a:ext cx="9876718" cy="2289858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92446" y="329498"/>
            <a:ext cx="10143930" cy="16052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4" tIns="82294" rIns="82294" bIns="82294" rtlCol="0" anchor="ctr">
            <a:noAutofit/>
          </a:bodyPr>
          <a:lstStyle/>
          <a:p>
            <a:pPr defTabSz="1097197"/>
            <a:r>
              <a:rPr lang="en-US" sz="1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53809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5" y="1213450"/>
            <a:ext cx="6579843" cy="6357784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50"/>
            <a:ext cx="6579870" cy="6354000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9754" y="2498301"/>
            <a:ext cx="655734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9290" y="3100111"/>
            <a:ext cx="655734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02315" y="7666983"/>
            <a:ext cx="8025819" cy="4717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31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9754" y="2498301"/>
            <a:ext cx="13433318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9288" y="3100111"/>
            <a:ext cx="13433318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37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0" y="1626524"/>
            <a:ext cx="4543722" cy="4466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64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302315" y="7666983"/>
            <a:ext cx="8025819" cy="4717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56039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511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8" y="2246716"/>
            <a:ext cx="9875520" cy="1203797"/>
          </a:xfrm>
        </p:spPr>
        <p:txBody>
          <a:bodyPr wrap="square" lIns="82294" tIns="82294" rIns="82294" bIns="8229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8" y="3106026"/>
            <a:ext cx="9875520" cy="504754"/>
          </a:xfrm>
        </p:spPr>
        <p:txBody>
          <a:bodyPr wrap="square" lIns="82294" tIns="82294" rIns="82294" bIns="8229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8" y="3768407"/>
            <a:ext cx="9875520" cy="461606"/>
          </a:xfrm>
        </p:spPr>
        <p:txBody>
          <a:bodyPr wrap="square" lIns="82294" tIns="82294" rIns="82294" bIns="82294">
            <a:spAutoFit/>
          </a:bodyPr>
          <a:lstStyle>
            <a:lvl1pPr marL="0" indent="0">
              <a:buNone/>
              <a:defRPr sz="19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78120" indent="0">
              <a:buNone/>
              <a:defRPr sz="1900" b="1"/>
            </a:lvl2pPr>
            <a:lvl3pPr marL="548621" indent="0">
              <a:buNone/>
              <a:defRPr sz="1900" b="1"/>
            </a:lvl3pPr>
            <a:lvl4pPr marL="756258" indent="0">
              <a:buNone/>
              <a:defRPr sz="1900" b="1"/>
            </a:lvl4pPr>
            <a:lvl5pPr marL="961990" indent="0">
              <a:buNone/>
              <a:defRPr sz="19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 Chef Software Inc.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1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06123" y="860193"/>
            <a:ext cx="1857056" cy="14959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6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2025604"/>
            <a:ext cx="12981325" cy="526418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2307438" y="7020671"/>
            <a:ext cx="157453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197"/>
            <a:r>
              <a:rPr lang="en-US" sz="29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144651"/>
            <a:ext cx="12980275" cy="656806"/>
          </a:xfrm>
          <a:solidFill>
            <a:schemeClr val="tx2">
              <a:lumMod val="95000"/>
              <a:lumOff val="5000"/>
            </a:schemeClr>
          </a:solidFill>
        </p:spPr>
        <p:txBody>
          <a:bodyPr lIns="82294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008512" y="2884250"/>
            <a:ext cx="12976163" cy="5154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746" y="1289787"/>
            <a:ext cx="633734" cy="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873002"/>
            <a:ext cx="6358758" cy="5471925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9"/>
            <a:ext cx="12980275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4" bIns="82294" anchor="ctr" anchorCtr="0">
            <a:normAutofit/>
          </a:bodyPr>
          <a:lstStyle>
            <a:lvl1pPr marL="0" indent="0">
              <a:buNone/>
              <a:defRPr sz="3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859" y="1202384"/>
            <a:ext cx="371542" cy="51444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630514" y="1902374"/>
            <a:ext cx="6359810" cy="5356509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19225" y="3141138"/>
            <a:ext cx="634066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28761" y="3742946"/>
            <a:ext cx="634066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6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996212"/>
            <a:ext cx="12981325" cy="526418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2307438" y="7020671"/>
            <a:ext cx="157453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197"/>
            <a:r>
              <a:rPr lang="en-US" sz="29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746" y="1289787"/>
            <a:ext cx="633734" cy="484102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5"/>
            <a:ext cx="12980275" cy="656806"/>
          </a:xfrm>
          <a:solidFill>
            <a:schemeClr val="tx2">
              <a:lumMod val="95000"/>
              <a:lumOff val="5000"/>
            </a:schemeClr>
          </a:solidFill>
        </p:spPr>
        <p:txBody>
          <a:bodyPr lIns="82294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902374"/>
            <a:ext cx="12981325" cy="5356509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9"/>
            <a:ext cx="12980275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4" bIns="82294" anchor="ctr" anchorCtr="0">
            <a:normAutofit/>
          </a:bodyPr>
          <a:lstStyle>
            <a:lvl1pPr marL="0" indent="0">
              <a:buNone/>
              <a:defRPr sz="3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859" y="1202384"/>
            <a:ext cx="371542" cy="514445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12003" y="3184477"/>
            <a:ext cx="1296384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21538" y="3786287"/>
            <a:ext cx="1296384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0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7" y="548644"/>
            <a:ext cx="13411198" cy="830926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7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9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>
                <a:latin typeface="Gill Sans Light"/>
              </a:defRPr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 dirty="0">
              <a:solidFill>
                <a:srgbClr val="3E4346"/>
              </a:solidFill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>
                <a:latin typeface="Gill Sans Light"/>
              </a:defRPr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 dirty="0">
              <a:solidFill>
                <a:srgbClr val="3E4346"/>
              </a:solidFill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9" y="7699249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>
                <a:latin typeface="Gill Sans Light"/>
              </a:defRPr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2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8" y="6237723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8" y="709707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39.xml"/><Relationship Id="rId24" Type="http://schemas.openxmlformats.org/officeDocument/2006/relationships/theme" Target="../theme/theme3.xml"/><Relationship Id="rId25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3" y="548665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3" y="1670583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4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96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3" indent="-278043" algn="l" defTabSz="1096896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2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66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50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26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62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14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362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11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4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9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4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94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4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69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41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58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48640" y="274320"/>
            <a:ext cx="13441680" cy="74615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48640" y="1371600"/>
            <a:ext cx="13445069" cy="63093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3"/>
            <a:ext cx="4937760" cy="438150"/>
          </a:xfrm>
          <a:prstGeom prst="rect">
            <a:avLst/>
          </a:prstGeom>
        </p:spPr>
        <p:txBody>
          <a:bodyPr vert="horz" lIns="82294" tIns="41149" rIns="82294" bIns="41149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7"/>
            <a:r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©</a:t>
            </a:r>
            <a:r>
              <a:rPr lang="is-I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2016</a:t>
            </a:r>
            <a:r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 Chef Software Inc.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3"/>
            <a:ext cx="3291840" cy="438150"/>
          </a:xfrm>
          <a:prstGeom prst="rect">
            <a:avLst/>
          </a:prstGeom>
        </p:spPr>
        <p:txBody>
          <a:bodyPr vert="horz" lIns="82294" tIns="41149" rIns="82294" bIns="41149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7"/>
            <a:fld id="{2D3AC244-EF0F-45B5-99B7-04DF836D954E}" type="slidenum"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pPr defTabSz="1097197"/>
              <a:t>‹#›</a:t>
            </a:fld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681" y="7360912"/>
            <a:ext cx="855418" cy="9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5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7197" rtl="0" eaLnBrk="1" latinLnBrk="0" hangingPunct="1">
        <a:lnSpc>
          <a:spcPct val="90000"/>
        </a:lnSpc>
        <a:spcBef>
          <a:spcPct val="0"/>
        </a:spcBef>
        <a:buNone/>
        <a:defRPr lang="en-US" sz="53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3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7812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3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548621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9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756258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6199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017294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0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95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94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94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92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ef/inspec" TargetMode="External"/><Relationship Id="rId4" Type="http://schemas.openxmlformats.org/officeDocument/2006/relationships/hyperlink" Target="https://supermarket.chef.io/tools?type=compliance_profile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docs.chef.io/inspec_reference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chef-training/workshops/tree/master/InSpe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37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1303" y="23"/>
            <a:ext cx="9767798" cy="4555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098"/>
            <a:r>
              <a:rPr lang="en-US" sz="29600" b="1" dirty="0" err="1">
                <a:solidFill>
                  <a:srgbClr val="F18B21"/>
                </a:solidFill>
                <a:latin typeface="Gill Sans Light"/>
                <a:cs typeface="Gill Sans Light"/>
              </a:rPr>
              <a:t>InSpec</a:t>
            </a:r>
            <a:endParaRPr lang="en-US" sz="29600" b="1" dirty="0">
              <a:solidFill>
                <a:srgbClr val="F18B21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4490" y="4420114"/>
            <a:ext cx="709168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52098"/>
            <a:r>
              <a:rPr lang="en-US" sz="9600" b="1" dirty="0">
                <a:solidFill>
                  <a:srgbClr val="5AA1DA"/>
                </a:solidFill>
                <a:latin typeface="Gill Sans Light"/>
                <a:cs typeface="Gill Sans Light"/>
              </a:rPr>
              <a:t>Test any target</a:t>
            </a:r>
          </a:p>
        </p:txBody>
      </p:sp>
    </p:spTree>
    <p:extLst>
      <p:ext uri="{BB962C8B-B14F-4D97-AF65-F5344CB8AC3E}">
        <p14:creationId xmlns:p14="http://schemas.microsoft.com/office/powerpoint/2010/main" val="299058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600" dirty="0"/>
              <a:t>SSH supports two different and incompatible protocols: SSH1 and SSH2. SSH1 was the original protocol and was subject to security issues. SSH2 is more advanced and secure. </a:t>
            </a:r>
          </a:p>
        </p:txBody>
      </p:sp>
    </p:spTree>
    <p:extLst>
      <p:ext uri="{BB962C8B-B14F-4D97-AF65-F5344CB8AC3E}">
        <p14:creationId xmlns:p14="http://schemas.microsoft.com/office/powerpoint/2010/main" val="10210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Control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600" dirty="0"/>
              <a:t>SSH supports two different and incompatible protocols: SSH1 and SSH2. SSH1 was the original protocol and was subject to security issues. SSH2 is more advanced and secure. </a:t>
            </a:r>
          </a:p>
        </p:txBody>
      </p:sp>
      <p:sp>
        <p:nvSpPr>
          <p:cNvPr id="2" name="TextBox 1"/>
          <p:cNvSpPr txBox="1"/>
          <p:nvPr/>
        </p:nvSpPr>
        <p:spPr>
          <a:xfrm rot="20469347">
            <a:off x="1171691" y="2886032"/>
            <a:ext cx="12145302" cy="135421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8800" b="1" dirty="0" smtClean="0">
                <a:solidFill>
                  <a:schemeClr val="accent1"/>
                </a:solidFill>
                <a:latin typeface="Gill Sans Light"/>
                <a:cs typeface="Gill Sans Light"/>
              </a:rPr>
              <a:t>How would you check this?</a:t>
            </a:r>
          </a:p>
        </p:txBody>
      </p:sp>
    </p:spTree>
    <p:extLst>
      <p:ext uri="{BB962C8B-B14F-4D97-AF65-F5344CB8AC3E}">
        <p14:creationId xmlns:p14="http://schemas.microsoft.com/office/powerpoint/2010/main" val="39990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Version Check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>
                <a:solidFill>
                  <a:srgbClr val="000000"/>
                </a:solidFill>
                <a:latin typeface="Monaco"/>
              </a:rPr>
              <a:t>describe file</a:t>
            </a:r>
            <a:r>
              <a:rPr lang="en-US" sz="3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800" b="1" dirty="0">
                <a:solidFill>
                  <a:srgbClr val="4E9A06"/>
                </a:solidFill>
                <a:latin typeface="Monaco"/>
              </a:rPr>
              <a:t>'/</a:t>
            </a:r>
            <a:r>
              <a:rPr lang="en-US" sz="3800" b="1" dirty="0" err="1">
                <a:solidFill>
                  <a:srgbClr val="4E9A06"/>
                </a:solidFill>
                <a:latin typeface="Monaco"/>
              </a:rPr>
              <a:t>etc</a:t>
            </a:r>
            <a:r>
              <a:rPr lang="en-US" sz="3800" b="1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3800" b="1" dirty="0" err="1">
                <a:solidFill>
                  <a:srgbClr val="4E9A06"/>
                </a:solidFill>
                <a:latin typeface="Monaco"/>
              </a:rPr>
              <a:t>ssh</a:t>
            </a:r>
            <a:r>
              <a:rPr lang="en-US" sz="3800" b="1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3800" b="1" dirty="0" err="1">
                <a:solidFill>
                  <a:srgbClr val="4E9A06"/>
                </a:solidFill>
                <a:latin typeface="Monaco"/>
              </a:rPr>
              <a:t>sshd_config</a:t>
            </a:r>
            <a:r>
              <a:rPr lang="en-US" sz="3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800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38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3800" dirty="0">
                <a:latin typeface="Monaco"/>
              </a:rPr>
              <a:t>  </a:t>
            </a:r>
            <a:r>
              <a:rPr lang="en-US" sz="38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800" b="1" dirty="0">
                <a:solidFill>
                  <a:srgbClr val="4E9A06"/>
                </a:solidFill>
                <a:latin typeface="Monaco"/>
              </a:rPr>
              <a:t>:content</a:t>
            </a:r>
            <a:r>
              <a:rPr lang="en-US" sz="3800" b="1" dirty="0">
                <a:solidFill>
                  <a:srgbClr val="000000"/>
                </a:solidFill>
                <a:latin typeface="Monaco"/>
              </a:rPr>
              <a:t>) { should match </a:t>
            </a:r>
            <a:r>
              <a:rPr lang="en-US" sz="3800" b="1" dirty="0">
                <a:solidFill>
                  <a:srgbClr val="4E9A06"/>
                </a:solidFill>
                <a:latin typeface="Monaco"/>
              </a:rPr>
              <a:t>/Protocol 2/ </a:t>
            </a:r>
            <a:r>
              <a:rPr lang="en-US" sz="38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800" b="1" dirty="0">
                <a:solidFill>
                  <a:srgbClr val="204A87"/>
                </a:solidFill>
                <a:latin typeface="Monaco"/>
              </a:rPr>
              <a:t>end</a:t>
            </a:r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25448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Version Check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4000" dirty="0" err="1">
                <a:solidFill>
                  <a:srgbClr val="000000"/>
                </a:solidFill>
                <a:latin typeface="Monaco"/>
              </a:rPr>
              <a:t>sshd_config</a:t>
            </a:r>
            <a:r>
              <a:rPr lang="en-US" sz="40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40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4000" dirty="0">
                <a:latin typeface="Monaco"/>
              </a:rPr>
              <a:t>  </a:t>
            </a:r>
            <a:r>
              <a:rPr lang="en-US" sz="40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4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4000" b="1" dirty="0">
                <a:solidFill>
                  <a:srgbClr val="4E9A06"/>
                </a:solidFill>
                <a:latin typeface="Monaco"/>
              </a:rPr>
              <a:t>'Protocol'</a:t>
            </a:r>
            <a:r>
              <a:rPr lang="en-US" sz="40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4000" b="1" dirty="0" err="1">
                <a:solidFill>
                  <a:srgbClr val="000000"/>
                </a:solidFill>
                <a:latin typeface="Monaco"/>
              </a:rPr>
              <a:t>cmp</a:t>
            </a:r>
            <a:r>
              <a:rPr lang="en-US" sz="4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4000" b="1" dirty="0">
                <a:solidFill>
                  <a:srgbClr val="0000CF"/>
                </a:solidFill>
                <a:latin typeface="Monaco"/>
              </a:rPr>
              <a:t>2 </a:t>
            </a:r>
            <a:r>
              <a:rPr lang="en-US" sz="40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40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5127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Version Check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2200" dirty="0" err="1">
                <a:solidFill>
                  <a:srgbClr val="000000"/>
                </a:solidFill>
                <a:latin typeface="Monaco"/>
              </a:rPr>
              <a:t>sshd_config</a:t>
            </a:r>
            <a:r>
              <a:rPr lang="en-US" sz="22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2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ro-RO" sz="2200" dirty="0">
                <a:latin typeface="Monaco"/>
              </a:rPr>
              <a:t>  </a:t>
            </a:r>
            <a:r>
              <a:rPr lang="ro-RO" sz="2200" dirty="0" smtClean="0">
                <a:solidFill>
                  <a:srgbClr val="000000"/>
                </a:solidFill>
                <a:latin typeface="Monaco"/>
              </a:rPr>
              <a:t> </a:t>
            </a:r>
            <a:endParaRPr lang="ro-RO" sz="2200" dirty="0">
              <a:latin typeface="Monaco"/>
            </a:endParaRPr>
          </a:p>
          <a:p>
            <a:r>
              <a:rPr lang="ro-RO" sz="2200" dirty="0">
                <a:latin typeface="Monaco"/>
              </a:rPr>
              <a:t>  </a:t>
            </a:r>
            <a:r>
              <a:rPr lang="ro-RO" sz="2200" dirty="0">
                <a:solidFill>
                  <a:srgbClr val="000000"/>
                </a:solidFill>
                <a:latin typeface="Monaco"/>
              </a:rPr>
              <a:t>title </a:t>
            </a:r>
            <a:r>
              <a:rPr lang="ro-RO" sz="2200" dirty="0">
                <a:solidFill>
                  <a:srgbClr val="4E9A06"/>
                </a:solidFill>
                <a:latin typeface="Monaco"/>
              </a:rPr>
              <a:t>'SSH Version 2'</a:t>
            </a:r>
          </a:p>
          <a:p>
            <a:endParaRPr lang="ro-RO" sz="2200" dirty="0">
              <a:latin typeface="Monaco"/>
            </a:endParaRPr>
          </a:p>
          <a:p>
            <a:r>
              <a:rPr lang="ro-RO" sz="2200" dirty="0">
                <a:latin typeface="Monaco"/>
              </a:rPr>
              <a:t>  </a:t>
            </a:r>
            <a:endParaRPr lang="ro-RO" sz="2200" b="1" dirty="0">
              <a:solidFill>
                <a:srgbClr val="000000"/>
              </a:solidFill>
              <a:latin typeface="Monaco"/>
            </a:endParaRPr>
          </a:p>
          <a:p>
            <a:r>
              <a:rPr lang="ro-RO" sz="2200" dirty="0">
                <a:solidFill>
                  <a:srgbClr val="4E9A06"/>
                </a:solidFill>
                <a:latin typeface="Monaco"/>
              </a:rPr>
              <a:t>    </a:t>
            </a:r>
            <a:r>
              <a:rPr lang="ro-RO" sz="2200" dirty="0" smtClean="0">
                <a:solidFill>
                  <a:srgbClr val="4E9A06"/>
                </a:solidFill>
                <a:latin typeface="Monaco"/>
              </a:rPr>
              <a:t>  </a:t>
            </a:r>
            <a:br>
              <a:rPr lang="ro-RO" sz="2200" dirty="0" smtClean="0">
                <a:solidFill>
                  <a:srgbClr val="4E9A06"/>
                </a:solidFill>
                <a:latin typeface="Monaco"/>
              </a:rPr>
            </a:br>
            <a:r>
              <a:rPr lang="ro-RO" sz="2200" dirty="0" smtClean="0">
                <a:solidFill>
                  <a:srgbClr val="4E9A06"/>
                </a:solidFill>
                <a:latin typeface="Monaco"/>
              </a:rPr>
              <a:t> </a:t>
            </a:r>
            <a:br>
              <a:rPr lang="ro-RO" sz="2200" dirty="0" smtClean="0">
                <a:solidFill>
                  <a:srgbClr val="4E9A06"/>
                </a:solidFill>
                <a:latin typeface="Monaco"/>
              </a:rPr>
            </a:br>
            <a:endParaRPr lang="ro-RO" sz="2200" dirty="0">
              <a:solidFill>
                <a:srgbClr val="4E9A06"/>
              </a:solidFill>
              <a:latin typeface="Monaco"/>
            </a:endParaRPr>
          </a:p>
          <a:p>
            <a:r>
              <a:rPr lang="ro-RO" sz="2200" dirty="0">
                <a:solidFill>
                  <a:srgbClr val="000000"/>
                </a:solidFill>
                <a:latin typeface="Monaco"/>
              </a:rPr>
              <a:t>  </a:t>
            </a:r>
            <a:r>
              <a:rPr lang="ro-RO" sz="2200" dirty="0" smtClean="0">
                <a:solidFill>
                  <a:srgbClr val="000000"/>
                </a:solidFill>
                <a:latin typeface="Monaco"/>
              </a:rPr>
              <a:t> </a:t>
            </a:r>
            <a:endParaRPr lang="ro-RO" sz="2200" dirty="0">
              <a:solidFill>
                <a:srgbClr val="000000"/>
              </a:solidFill>
              <a:latin typeface="Monaco"/>
            </a:endParaRPr>
          </a:p>
          <a:p>
            <a:endParaRPr lang="ro-RO" sz="2200" dirty="0">
              <a:latin typeface="Monaco"/>
            </a:endParaRPr>
          </a:p>
          <a:p>
            <a:r>
              <a:rPr lang="ro-RO" sz="2200" dirty="0">
                <a:latin typeface="Monaco"/>
              </a:rPr>
              <a:t>  </a:t>
            </a:r>
            <a:r>
              <a:rPr lang="ro-RO" sz="22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ro-RO" sz="22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ro-RO" sz="2200" b="1" dirty="0">
                <a:solidFill>
                  <a:srgbClr val="4E9A06"/>
                </a:solidFill>
                <a:latin typeface="Monaco"/>
              </a:rPr>
              <a:t>'Protocol'</a:t>
            </a:r>
            <a:r>
              <a:rPr lang="ro-RO" sz="2200" b="1" dirty="0">
                <a:solidFill>
                  <a:srgbClr val="000000"/>
                </a:solidFill>
                <a:latin typeface="Monaco"/>
              </a:rPr>
              <a:t>) { should cmp </a:t>
            </a:r>
            <a:r>
              <a:rPr lang="ro-RO" sz="2200" b="1" dirty="0">
                <a:solidFill>
                  <a:srgbClr val="0000CF"/>
                </a:solidFill>
                <a:latin typeface="Monaco"/>
              </a:rPr>
              <a:t>2 </a:t>
            </a:r>
            <a:r>
              <a:rPr lang="ro-RO" sz="22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ro-RO" sz="22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6448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Version Check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4000" dirty="0" err="1">
                <a:solidFill>
                  <a:srgbClr val="000000"/>
                </a:solidFill>
                <a:latin typeface="Monaco"/>
              </a:rPr>
              <a:t>sshd_config</a:t>
            </a:r>
            <a:r>
              <a:rPr lang="en-US" sz="40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40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 </a:t>
            </a:r>
            <a:endParaRPr lang="ro-RO" sz="4000" b="1" dirty="0">
              <a:solidFill>
                <a:srgbClr val="0000CF"/>
              </a:solidFill>
              <a:latin typeface="Monaco"/>
            </a:endParaRPr>
          </a:p>
          <a:p>
            <a:endParaRPr lang="ro-RO" sz="4000" dirty="0">
              <a:latin typeface="Monaco"/>
            </a:endParaRP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title </a:t>
            </a:r>
            <a:r>
              <a:rPr lang="ro-RO" sz="4000" dirty="0">
                <a:solidFill>
                  <a:srgbClr val="4E9A06"/>
                </a:solidFill>
                <a:latin typeface="Monaco"/>
              </a:rPr>
              <a:t>'SSH Version 2'</a:t>
            </a:r>
          </a:p>
          <a:p>
            <a:endParaRPr lang="ro-RO" sz="4000" dirty="0">
              <a:latin typeface="Monaco"/>
            </a:endParaRP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desc </a:t>
            </a:r>
            <a:r>
              <a:rPr lang="ro-RO" sz="4000" b="1" dirty="0">
                <a:solidFill>
                  <a:srgbClr val="CE5C00"/>
                </a:solidFill>
                <a:latin typeface="Monaco"/>
              </a:rPr>
              <a:t>&lt;&lt;-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EOF</a:t>
            </a:r>
          </a:p>
          <a:p>
            <a:r>
              <a:rPr lang="ro-RO" sz="4000" dirty="0">
                <a:solidFill>
                  <a:srgbClr val="4E9A06"/>
                </a:solidFill>
                <a:latin typeface="Monaco"/>
              </a:rPr>
              <a:t>    SSH supports two different protocol versions. The original version, SSHv1, was subject to a number of security issues. Please use SSHv2 instead to avoid these.</a:t>
            </a:r>
          </a:p>
          <a:p>
            <a:r>
              <a:rPr lang="ro-RO" sz="4000" dirty="0">
                <a:solidFill>
                  <a:srgbClr val="000000"/>
                </a:solidFill>
                <a:latin typeface="Monaco"/>
              </a:rPr>
              <a:t>  EOF</a:t>
            </a:r>
          </a:p>
          <a:p>
            <a:endParaRPr lang="ro-RO" sz="4000" dirty="0">
              <a:latin typeface="Monaco"/>
            </a:endParaRP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ro-RO" sz="4000" b="1" dirty="0">
                <a:solidFill>
                  <a:srgbClr val="4E9A06"/>
                </a:solidFill>
                <a:latin typeface="Monaco"/>
              </a:rPr>
              <a:t>'Protocol'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) { should cmp </a:t>
            </a:r>
            <a:r>
              <a:rPr lang="ro-RO" sz="4000" b="1" dirty="0">
                <a:solidFill>
                  <a:srgbClr val="0000CF"/>
                </a:solidFill>
                <a:latin typeface="Monaco"/>
              </a:rPr>
              <a:t>2 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ro-RO" sz="40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567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Version Check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4000" dirty="0" err="1">
                <a:solidFill>
                  <a:srgbClr val="000000"/>
                </a:solidFill>
                <a:latin typeface="Monaco"/>
              </a:rPr>
              <a:t>sshd_config</a:t>
            </a:r>
            <a:r>
              <a:rPr lang="en-US" sz="40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40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impact </a:t>
            </a:r>
            <a:r>
              <a:rPr lang="ro-RO" sz="4000" b="1" dirty="0">
                <a:solidFill>
                  <a:srgbClr val="0000CF"/>
                </a:solidFill>
                <a:latin typeface="Monaco"/>
              </a:rPr>
              <a:t>1</a:t>
            </a:r>
            <a:r>
              <a:rPr lang="ro-RO" sz="4000" b="1" dirty="0">
                <a:solidFill>
                  <a:srgbClr val="CE5C00"/>
                </a:solidFill>
                <a:latin typeface="Monaco"/>
              </a:rPr>
              <a:t>.</a:t>
            </a:r>
            <a:r>
              <a:rPr lang="ro-RO" sz="4000" b="1" dirty="0">
                <a:solidFill>
                  <a:srgbClr val="0000CF"/>
                </a:solidFill>
                <a:latin typeface="Monaco"/>
              </a:rPr>
              <a:t>0</a:t>
            </a:r>
          </a:p>
          <a:p>
            <a:endParaRPr lang="ro-RO" sz="4000" dirty="0">
              <a:latin typeface="Monaco"/>
            </a:endParaRP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title </a:t>
            </a:r>
            <a:r>
              <a:rPr lang="ro-RO" sz="4000" dirty="0">
                <a:solidFill>
                  <a:srgbClr val="4E9A06"/>
                </a:solidFill>
                <a:latin typeface="Monaco"/>
              </a:rPr>
              <a:t>'SSH Version 2'</a:t>
            </a:r>
          </a:p>
          <a:p>
            <a:endParaRPr lang="ro-RO" sz="4000" dirty="0">
              <a:latin typeface="Monaco"/>
            </a:endParaRP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desc </a:t>
            </a:r>
            <a:r>
              <a:rPr lang="ro-RO" sz="4000" b="1" dirty="0">
                <a:solidFill>
                  <a:srgbClr val="CE5C00"/>
                </a:solidFill>
                <a:latin typeface="Monaco"/>
              </a:rPr>
              <a:t>&lt;&lt;-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EOF</a:t>
            </a:r>
          </a:p>
          <a:p>
            <a:r>
              <a:rPr lang="ro-RO" sz="4000" dirty="0">
                <a:solidFill>
                  <a:srgbClr val="4E9A06"/>
                </a:solidFill>
                <a:latin typeface="Monaco"/>
              </a:rPr>
              <a:t>    SSH supports two different protocol versions. The original version, SSHv1, was subject to a number of security issues. Please use SSHv2 instead to avoid these.</a:t>
            </a:r>
          </a:p>
          <a:p>
            <a:r>
              <a:rPr lang="ro-RO" sz="4000" dirty="0">
                <a:solidFill>
                  <a:srgbClr val="000000"/>
                </a:solidFill>
                <a:latin typeface="Monaco"/>
              </a:rPr>
              <a:t>  EOF</a:t>
            </a:r>
          </a:p>
          <a:p>
            <a:endParaRPr lang="ro-RO" sz="4000" dirty="0">
              <a:latin typeface="Monaco"/>
            </a:endParaRPr>
          </a:p>
          <a:p>
            <a:r>
              <a:rPr lang="ro-RO" sz="4000" dirty="0">
                <a:latin typeface="Monaco"/>
              </a:rPr>
              <a:t>  </a:t>
            </a:r>
            <a:r>
              <a:rPr lang="ro-RO" sz="40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ro-RO" sz="4000" b="1" dirty="0">
                <a:solidFill>
                  <a:srgbClr val="4E9A06"/>
                </a:solidFill>
                <a:latin typeface="Monaco"/>
              </a:rPr>
              <a:t>'Protocol'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) { should cmp </a:t>
            </a:r>
            <a:r>
              <a:rPr lang="ro-RO" sz="4000" b="1" dirty="0">
                <a:solidFill>
                  <a:srgbClr val="0000CF"/>
                </a:solidFill>
                <a:latin typeface="Monaco"/>
              </a:rPr>
              <a:t>2 </a:t>
            </a:r>
            <a:r>
              <a:rPr lang="ro-RO" sz="40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ro-RO" sz="40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5309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0766" y="1204868"/>
            <a:ext cx="2247693" cy="481135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apache_conf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apt</a:t>
            </a:r>
          </a:p>
          <a:p>
            <a:pPr marL="0" indent="0">
              <a:buNone/>
            </a:pPr>
            <a:r>
              <a:rPr lang="en-US" dirty="0" err="1"/>
              <a:t>audit_policy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auditd_conf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auditd_rules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bond</a:t>
            </a:r>
          </a:p>
          <a:p>
            <a:pPr marL="0" indent="0">
              <a:buNone/>
            </a:pPr>
            <a:r>
              <a:rPr lang="en-US" dirty="0"/>
              <a:t>bridge</a:t>
            </a:r>
          </a:p>
          <a:p>
            <a:pPr marL="0" indent="0">
              <a:buNone/>
            </a:pPr>
            <a:r>
              <a:rPr lang="en-US" dirty="0" err="1"/>
              <a:t>csv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command</a:t>
            </a:r>
          </a:p>
          <a:p>
            <a:pPr marL="0" indent="0">
              <a:buNone/>
            </a:pPr>
            <a:r>
              <a:rPr lang="en-US" dirty="0"/>
              <a:t>directory</a:t>
            </a:r>
          </a:p>
          <a:p>
            <a:pPr marL="0" indent="0">
              <a:buNone/>
            </a:pPr>
            <a:r>
              <a:rPr lang="en-US" dirty="0" err="1"/>
              <a:t>etc_group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 bwMode="white">
          <a:xfrm>
            <a:off x="4106093" y="1204868"/>
            <a:ext cx="2603258" cy="48113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gem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group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host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inetd_conf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interface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iptables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kernel_module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kernel_parameter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limits_conf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login_defs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mount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mysql_conf</a:t>
            </a:r>
            <a:endParaRPr lang="en-US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 bwMode="white">
          <a:xfrm>
            <a:off x="7619504" y="1204868"/>
            <a:ext cx="2455101" cy="48113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mysql_session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npm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ntp_conf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oneget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os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os_env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package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parse_config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parse_config_file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passwd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pip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port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10904346" y="1204868"/>
            <a:ext cx="2852994" cy="481135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err="1"/>
              <a:t>postgres_conf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postgres_session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powershell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processes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registry_key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security_policy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service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ssh_config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sshd_config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user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windows_feature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 err="1"/>
              <a:t>yaml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yum</a:t>
            </a:r>
          </a:p>
        </p:txBody>
      </p:sp>
    </p:spTree>
    <p:extLst>
      <p:ext uri="{BB962C8B-B14F-4D97-AF65-F5344CB8AC3E}">
        <p14:creationId xmlns:p14="http://schemas.microsoft.com/office/powerpoint/2010/main" val="24276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etc_group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3000" dirty="0" err="1">
                <a:solidFill>
                  <a:srgbClr val="000000"/>
                </a:solidFill>
                <a:latin typeface="Monaco"/>
              </a:rPr>
              <a:t>etc_group</a:t>
            </a:r>
            <a:r>
              <a:rPr lang="en-US" sz="3000" b="1" dirty="0" err="1">
                <a:solidFill>
                  <a:srgbClr val="CE5C00"/>
                </a:solidFill>
                <a:latin typeface="Monaco"/>
              </a:rPr>
              <a:t>.</a:t>
            </a:r>
            <a:r>
              <a:rPr lang="en-US" sz="3000" b="1" dirty="0" err="1">
                <a:solidFill>
                  <a:srgbClr val="000000"/>
                </a:solidFill>
                <a:latin typeface="Monaco"/>
              </a:rPr>
              <a:t>where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item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'value'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item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'value'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30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3000" dirty="0">
                <a:latin typeface="Monaco"/>
              </a:rPr>
              <a:t>  </a:t>
            </a:r>
            <a:r>
              <a:rPr lang="en-US" sz="30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000" b="1" dirty="0" err="1">
                <a:solidFill>
                  <a:srgbClr val="4E9A06"/>
                </a:solidFill>
                <a:latin typeface="Monaco"/>
              </a:rPr>
              <a:t>gids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) { </a:t>
            </a:r>
            <a:r>
              <a:rPr lang="en-US" sz="3000" b="1" dirty="0" err="1">
                <a:solidFill>
                  <a:srgbClr val="000000"/>
                </a:solidFill>
                <a:latin typeface="Monaco"/>
              </a:rPr>
              <a:t>should_not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Monaco"/>
              </a:rPr>
              <a:t>contain_duplicates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 }</a:t>
            </a:r>
          </a:p>
          <a:p>
            <a:r>
              <a:rPr lang="en-US" sz="3000" dirty="0">
                <a:latin typeface="Monaco"/>
              </a:rPr>
              <a:t>  </a:t>
            </a:r>
            <a:r>
              <a:rPr lang="en-US" sz="30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'groups'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3000" b="1" dirty="0">
                <a:solidFill>
                  <a:srgbClr val="204A87"/>
                </a:solidFill>
                <a:latin typeface="Monaco"/>
              </a:rPr>
              <a:t>include 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000" b="1" dirty="0" err="1">
                <a:solidFill>
                  <a:srgbClr val="4E9A06"/>
                </a:solidFill>
                <a:latin typeface="Monaco"/>
              </a:rPr>
              <a:t>user_name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000" dirty="0">
                <a:latin typeface="Monaco"/>
              </a:rPr>
              <a:t>  </a:t>
            </a:r>
            <a:r>
              <a:rPr lang="en-US" sz="30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'users'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3000" b="1" dirty="0">
                <a:solidFill>
                  <a:srgbClr val="204A87"/>
                </a:solidFill>
                <a:latin typeface="Monaco"/>
              </a:rPr>
              <a:t>include 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000" b="1" dirty="0" err="1">
                <a:solidFill>
                  <a:srgbClr val="4E9A06"/>
                </a:solidFill>
                <a:latin typeface="Monaco"/>
              </a:rPr>
              <a:t>user_name</a:t>
            </a:r>
            <a:r>
              <a:rPr lang="en-US" sz="3000" b="1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30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000" b="1" dirty="0">
                <a:solidFill>
                  <a:srgbClr val="204A87"/>
                </a:solidFill>
                <a:latin typeface="Monaco"/>
              </a:rPr>
              <a:t>end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3076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idg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46" y="-691251"/>
            <a:ext cx="14714978" cy="9809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1303" y="1953134"/>
            <a:ext cx="9767798" cy="4555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098"/>
            <a:r>
              <a:rPr lang="en-US" sz="29600" b="1" dirty="0" err="1">
                <a:solidFill>
                  <a:srgbClr val="F18B21"/>
                </a:solidFill>
                <a:latin typeface="Gill Sans Light"/>
                <a:cs typeface="Gill Sans Light"/>
              </a:rPr>
              <a:t>InSpec</a:t>
            </a:r>
            <a:endParaRPr lang="en-US" sz="29600" b="1" dirty="0">
              <a:solidFill>
                <a:srgbClr val="F18B2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754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Monaco"/>
              </a:rPr>
              <a:t>describe host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200" b="1" dirty="0" err="1">
                <a:solidFill>
                  <a:srgbClr val="4E9A06"/>
                </a:solidFill>
                <a:latin typeface="Monaco"/>
              </a:rPr>
              <a:t>example.com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port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3200" b="1" dirty="0">
                <a:solidFill>
                  <a:srgbClr val="0000CF"/>
                </a:solidFill>
                <a:latin typeface="Monaco"/>
              </a:rPr>
              <a:t>80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,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proto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200" b="1" dirty="0" err="1">
                <a:solidFill>
                  <a:srgbClr val="4E9A06"/>
                </a:solidFill>
                <a:latin typeface="Monaco"/>
              </a:rPr>
              <a:t>tcp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32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3200" dirty="0">
                <a:latin typeface="Monaco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it 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{ should </a:t>
            </a:r>
            <a:r>
              <a:rPr lang="en-US" sz="3200" b="1" dirty="0" err="1">
                <a:solidFill>
                  <a:srgbClr val="000000"/>
                </a:solidFill>
                <a:latin typeface="Monaco"/>
              </a:rPr>
              <a:t>be_reachable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 }</a:t>
            </a:r>
          </a:p>
          <a:p>
            <a:r>
              <a:rPr lang="en-US" sz="32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480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login_defs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3200" dirty="0" err="1">
                <a:solidFill>
                  <a:srgbClr val="000000"/>
                </a:solidFill>
                <a:latin typeface="Monaco"/>
              </a:rPr>
              <a:t>login_defs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32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3200" dirty="0">
                <a:latin typeface="Monaco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'PASS_MAX_DAYS'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32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'180' 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200" dirty="0">
                <a:latin typeface="Monaco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'PASS_MIN_DAYS'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32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'1' 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200" dirty="0">
                <a:latin typeface="Monaco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'PASS_MIN_LEN'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32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'15' 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200" dirty="0">
                <a:latin typeface="Monaco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'PASS_WARN_AGE'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32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3200" b="1" dirty="0">
                <a:solidFill>
                  <a:srgbClr val="4E9A06"/>
                </a:solidFill>
                <a:latin typeface="Monaco"/>
              </a:rPr>
              <a:t>'30' </a:t>
            </a:r>
            <a:r>
              <a:rPr lang="en-US" sz="32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32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5922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mysql_conf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606"/>
            <a:ext cx="13408762" cy="5590517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2800" dirty="0" err="1">
                <a:solidFill>
                  <a:srgbClr val="000000"/>
                </a:solidFill>
                <a:latin typeface="Monaco"/>
              </a:rPr>
              <a:t>mysql_conf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8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 err="1">
                <a:solidFill>
                  <a:srgbClr val="4E9A06"/>
                </a:solidFill>
                <a:latin typeface="Monaco"/>
              </a:rPr>
              <a:t>slow_query_log_file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 err="1">
                <a:solidFill>
                  <a:srgbClr val="4E9A06"/>
                </a:solidFill>
                <a:latin typeface="Monaco"/>
              </a:rPr>
              <a:t>hostname_slow.log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 err="1">
                <a:solidFill>
                  <a:srgbClr val="4E9A06"/>
                </a:solidFill>
                <a:latin typeface="Monaco"/>
              </a:rPr>
              <a:t>slow_query_log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'0' 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 err="1">
                <a:solidFill>
                  <a:srgbClr val="4E9A06"/>
                </a:solidFill>
                <a:latin typeface="Monaco"/>
              </a:rPr>
              <a:t>log_queries_not_using_indexes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'1' 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 err="1">
                <a:solidFill>
                  <a:srgbClr val="4E9A06"/>
                </a:solidFill>
                <a:latin typeface="Monaco"/>
              </a:rPr>
              <a:t>long_query_time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'0.5' 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 err="1">
                <a:solidFill>
                  <a:srgbClr val="4E9A06"/>
                </a:solidFill>
                <a:latin typeface="Monaco"/>
              </a:rPr>
              <a:t>min_examined_row_limit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800" b="1" dirty="0">
                <a:solidFill>
                  <a:srgbClr val="4E9A06"/>
                </a:solidFill>
                <a:latin typeface="Monaco"/>
              </a:rPr>
              <a:t>'100' 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8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1760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mysql_session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606"/>
            <a:ext cx="13408762" cy="5590517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Monaco"/>
              </a:rPr>
              <a:t>sql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b="1" dirty="0">
                <a:solidFill>
                  <a:srgbClr val="CE5C00"/>
                </a:solidFill>
                <a:latin typeface="Monaco"/>
              </a:rPr>
              <a:t>=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mysql_session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b="1" dirty="0" err="1">
                <a:solidFill>
                  <a:srgbClr val="4E9A06"/>
                </a:solidFill>
                <a:latin typeface="Monaco"/>
              </a:rPr>
              <a:t>my_user'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en-US" b="1" dirty="0" err="1">
                <a:solidFill>
                  <a:srgbClr val="4E9A06"/>
                </a:solidFill>
                <a:latin typeface="Monaco"/>
              </a:rPr>
              <a:t>'password</a:t>
            </a:r>
            <a:r>
              <a:rPr lang="en-US" b="1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dirty="0" err="1">
                <a:solidFill>
                  <a:srgbClr val="000000"/>
                </a:solidFill>
                <a:latin typeface="Monaco"/>
              </a:rPr>
              <a:t>sql</a:t>
            </a:r>
            <a:r>
              <a:rPr lang="en-US" b="1" dirty="0" err="1">
                <a:solidFill>
                  <a:srgbClr val="CE5C00"/>
                </a:solidFill>
                <a:latin typeface="Monaco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query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4E9A06"/>
                </a:solidFill>
                <a:latin typeface="Monaco"/>
              </a:rPr>
              <a:t>'show databases like \'test\';'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dirty="0">
                <a:latin typeface="Monaco"/>
              </a:rPr>
              <a:t>  </a:t>
            </a:r>
            <a:r>
              <a:rPr lang="en-US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b="1" dirty="0">
                <a:solidFill>
                  <a:srgbClr val="4E9A06"/>
                </a:solidFill>
                <a:latin typeface="Monaco"/>
              </a:rPr>
              <a:t>:</a:t>
            </a:r>
            <a:r>
              <a:rPr lang="en-US" b="1" dirty="0" err="1">
                <a:solidFill>
                  <a:srgbClr val="4E9A06"/>
                </a:solidFill>
                <a:latin typeface="Monaco"/>
              </a:rPr>
              <a:t>stdout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{ </a:t>
            </a:r>
            <a:r>
              <a:rPr lang="en-US" b="1" dirty="0" err="1">
                <a:solidFill>
                  <a:srgbClr val="000000"/>
                </a:solidFill>
                <a:latin typeface="Monaco"/>
              </a:rPr>
              <a:t>should_not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 match(</a:t>
            </a:r>
            <a:r>
              <a:rPr lang="en-US" b="1" dirty="0">
                <a:solidFill>
                  <a:srgbClr val="4E9A06"/>
                </a:solidFill>
                <a:latin typeface="Monaco"/>
              </a:rPr>
              <a:t>/test/</a:t>
            </a:r>
            <a:r>
              <a:rPr lang="en-US" b="1" dirty="0">
                <a:solidFill>
                  <a:srgbClr val="000000"/>
                </a:solidFill>
                <a:latin typeface="Monaco"/>
              </a:rPr>
              <a:t>) }</a:t>
            </a:r>
          </a:p>
          <a:p>
            <a:r>
              <a:rPr lang="en-US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8550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registry_key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606"/>
            <a:ext cx="13408762" cy="5590517"/>
          </a:xfrm>
        </p:spPr>
        <p:txBody>
          <a:bodyPr/>
          <a:lstStyle/>
          <a:p>
            <a:r>
              <a:rPr lang="en-US" sz="2300" dirty="0">
                <a:solidFill>
                  <a:srgbClr val="000000"/>
                </a:solidFill>
                <a:latin typeface="Monaco"/>
              </a:rPr>
              <a:t>describe </a:t>
            </a:r>
            <a:r>
              <a:rPr lang="en-US" sz="2300" dirty="0" err="1">
                <a:solidFill>
                  <a:srgbClr val="000000"/>
                </a:solidFill>
                <a:latin typeface="Monaco"/>
              </a:rPr>
              <a:t>registry_key</a:t>
            </a:r>
            <a:r>
              <a:rPr lang="en-US" sz="23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300" b="1" dirty="0">
                <a:solidFill>
                  <a:srgbClr val="4E9A06"/>
                </a:solidFill>
                <a:latin typeface="Monaco"/>
              </a:rPr>
              <a:t>'Task </a:t>
            </a:r>
            <a:r>
              <a:rPr lang="en-US" sz="2300" b="1" dirty="0" err="1">
                <a:solidFill>
                  <a:srgbClr val="4E9A06"/>
                </a:solidFill>
                <a:latin typeface="Monaco"/>
              </a:rPr>
              <a:t>Scheduler'</a:t>
            </a:r>
            <a:r>
              <a:rPr lang="en-US" sz="2300" b="1" dirty="0" err="1">
                <a:solidFill>
                  <a:srgbClr val="000000"/>
                </a:solidFill>
                <a:latin typeface="Monaco"/>
              </a:rPr>
              <a:t>,</a:t>
            </a:r>
            <a:r>
              <a:rPr lang="en-US" sz="2300" b="1" dirty="0" err="1">
                <a:solidFill>
                  <a:srgbClr val="4E9A06"/>
                </a:solidFill>
                <a:latin typeface="Monaco"/>
              </a:rPr>
              <a:t>'HKEY_LOCAL_MACHINE</a:t>
            </a:r>
            <a:r>
              <a:rPr lang="en-US" sz="2300" b="1" dirty="0">
                <a:solidFill>
                  <a:srgbClr val="4E9A06"/>
                </a:solidFill>
                <a:latin typeface="Monaco"/>
              </a:rPr>
              <a:t>\.</a:t>
            </a:r>
            <a:r>
              <a:rPr lang="en-US" sz="2300" b="1" dirty="0" smtClean="0">
                <a:solidFill>
                  <a:srgbClr val="4E9A06"/>
                </a:solidFill>
                <a:latin typeface="Monaco"/>
              </a:rPr>
              <a:t>.\</a:t>
            </a:r>
            <a:r>
              <a:rPr lang="en-US" sz="2300" b="1" dirty="0">
                <a:solidFill>
                  <a:srgbClr val="4E9A06"/>
                </a:solidFill>
                <a:latin typeface="Monaco"/>
              </a:rPr>
              <a:t>Schedule'</a:t>
            </a:r>
            <a:r>
              <a:rPr lang="en-US" sz="2300" b="1" dirty="0">
                <a:solidFill>
                  <a:srgbClr val="000000"/>
                </a:solidFill>
                <a:latin typeface="Monaco"/>
              </a:rPr>
              <a:t>) </a:t>
            </a:r>
            <a:r>
              <a:rPr lang="en-US" sz="23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2300" dirty="0">
                <a:latin typeface="Monaco"/>
              </a:rPr>
              <a:t>  </a:t>
            </a:r>
            <a:r>
              <a:rPr lang="en-US" sz="2300" dirty="0">
                <a:solidFill>
                  <a:srgbClr val="000000"/>
                </a:solidFill>
                <a:latin typeface="Monaco"/>
              </a:rPr>
              <a:t>its</a:t>
            </a:r>
            <a:r>
              <a:rPr lang="en-US" sz="2300" b="1" dirty="0">
                <a:solidFill>
                  <a:srgbClr val="000000"/>
                </a:solidFill>
                <a:latin typeface="Monaco"/>
              </a:rPr>
              <a:t>(</a:t>
            </a:r>
            <a:r>
              <a:rPr lang="en-US" sz="2300" b="1" dirty="0">
                <a:solidFill>
                  <a:srgbClr val="4E9A06"/>
                </a:solidFill>
                <a:latin typeface="Monaco"/>
              </a:rPr>
              <a:t>'Start'</a:t>
            </a:r>
            <a:r>
              <a:rPr lang="en-US" sz="2300" b="1" dirty="0">
                <a:solidFill>
                  <a:srgbClr val="000000"/>
                </a:solidFill>
                <a:latin typeface="Monaco"/>
              </a:rPr>
              <a:t>) { should </a:t>
            </a:r>
            <a:r>
              <a:rPr lang="en-US" sz="2300" b="1" dirty="0" err="1">
                <a:solidFill>
                  <a:srgbClr val="000000"/>
                </a:solidFill>
                <a:latin typeface="Monaco"/>
              </a:rPr>
              <a:t>eq</a:t>
            </a:r>
            <a:r>
              <a:rPr lang="en-US" sz="2300" b="1" dirty="0">
                <a:solidFill>
                  <a:srgbClr val="000000"/>
                </a:solidFill>
                <a:latin typeface="Monaco"/>
              </a:rPr>
              <a:t> </a:t>
            </a:r>
            <a:r>
              <a:rPr lang="en-US" sz="2300" b="1" dirty="0">
                <a:solidFill>
                  <a:srgbClr val="0000CF"/>
                </a:solidFill>
                <a:latin typeface="Monaco"/>
              </a:rPr>
              <a:t>2 </a:t>
            </a:r>
            <a:r>
              <a:rPr lang="en-US" sz="2300" b="1" dirty="0">
                <a:solidFill>
                  <a:srgbClr val="000000"/>
                </a:solidFill>
                <a:latin typeface="Monaco"/>
              </a:rPr>
              <a:t>}</a:t>
            </a:r>
          </a:p>
          <a:p>
            <a:r>
              <a:rPr lang="en-US" sz="23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753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1303" y="23"/>
            <a:ext cx="9767798" cy="4555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098"/>
            <a:r>
              <a:rPr lang="en-US" sz="29600" b="1" dirty="0" err="1">
                <a:solidFill>
                  <a:srgbClr val="F18B21"/>
                </a:solidFill>
                <a:latin typeface="Gill Sans Light"/>
                <a:cs typeface="Gill Sans Light"/>
              </a:rPr>
              <a:t>InSpec</a:t>
            </a:r>
            <a:endParaRPr lang="en-US" sz="29600" b="1" dirty="0">
              <a:solidFill>
                <a:srgbClr val="F18B21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4490" y="4420116"/>
            <a:ext cx="7091685" cy="29546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52098"/>
            <a:r>
              <a:rPr lang="en-US" sz="9600" b="1" dirty="0">
                <a:solidFill>
                  <a:srgbClr val="5AA1DA"/>
                </a:solidFill>
                <a:latin typeface="Gill Sans Light"/>
                <a:cs typeface="Gill Sans Light"/>
              </a:rPr>
              <a:t>Test any target</a:t>
            </a:r>
          </a:p>
          <a:p>
            <a:pPr algn="ctr" defTabSz="652098"/>
            <a:r>
              <a:rPr lang="en-US" sz="9600" b="1" dirty="0">
                <a:solidFill>
                  <a:srgbClr val="5AA1DA"/>
                </a:solidFill>
                <a:latin typeface="Gill Sans Light"/>
                <a:cs typeface="Gill Sans Light"/>
              </a:rPr>
              <a:t>Be expressive</a:t>
            </a:r>
          </a:p>
        </p:txBody>
      </p:sp>
    </p:spTree>
    <p:extLst>
      <p:ext uri="{BB962C8B-B14F-4D97-AF65-F5344CB8AC3E}">
        <p14:creationId xmlns:p14="http://schemas.microsoft.com/office/powerpoint/2010/main" val="194853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1303" y="23"/>
            <a:ext cx="9767798" cy="4555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098"/>
            <a:r>
              <a:rPr lang="en-US" sz="29600" b="1" dirty="0" err="1">
                <a:solidFill>
                  <a:srgbClr val="F18B21"/>
                </a:solidFill>
                <a:latin typeface="Gill Sans Light"/>
                <a:cs typeface="Gill Sans Light"/>
              </a:rPr>
              <a:t>InSpec</a:t>
            </a:r>
            <a:endParaRPr lang="en-US" sz="29600" b="1" dirty="0">
              <a:solidFill>
                <a:srgbClr val="F18B21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2160" y="4420114"/>
            <a:ext cx="11916323" cy="27084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52098"/>
            <a:r>
              <a:rPr lang="en-US" sz="9600" b="1" dirty="0">
                <a:solidFill>
                  <a:srgbClr val="5AA1DA"/>
                </a:solidFill>
                <a:latin typeface="Gill Sans Light"/>
                <a:cs typeface="Gill Sans Light"/>
              </a:rPr>
              <a:t>Open Source</a:t>
            </a:r>
          </a:p>
          <a:p>
            <a:pPr algn="ctr" defTabSz="652098"/>
            <a:r>
              <a:rPr lang="en-US" sz="8000" b="1" dirty="0">
                <a:solidFill>
                  <a:srgbClr val="5AA1DA"/>
                </a:solidFill>
                <a:latin typeface="Gill Sans Light"/>
                <a:cs typeface="Gill Sans Light"/>
              </a:rPr>
              <a:t>https://</a:t>
            </a:r>
            <a:r>
              <a:rPr lang="en-US" sz="8000" b="1" dirty="0" err="1">
                <a:solidFill>
                  <a:srgbClr val="5AA1DA"/>
                </a:solidFill>
                <a:latin typeface="Gill Sans Light"/>
                <a:cs typeface="Gill Sans Light"/>
              </a:rPr>
              <a:t>github.com</a:t>
            </a:r>
            <a:r>
              <a:rPr lang="en-US" sz="8000" b="1" dirty="0">
                <a:solidFill>
                  <a:srgbClr val="5AA1DA"/>
                </a:solidFill>
                <a:latin typeface="Gill Sans Light"/>
                <a:cs typeface="Gill Sans Light"/>
              </a:rPr>
              <a:t>/chef/</a:t>
            </a:r>
            <a:r>
              <a:rPr lang="en-US" sz="8000" b="1" dirty="0" err="1">
                <a:solidFill>
                  <a:srgbClr val="5AA1DA"/>
                </a:solidFill>
                <a:latin typeface="Gill Sans Light"/>
                <a:cs typeface="Gill Sans Light"/>
              </a:rPr>
              <a:t>inspec</a:t>
            </a:r>
            <a:endParaRPr lang="en-US" sz="8000" b="1" dirty="0">
              <a:solidFill>
                <a:srgbClr val="5AA1DA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46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https://docs.chef.io/</a:t>
            </a:r>
            <a:r>
              <a:rPr lang="en-US" dirty="0" smtClean="0">
                <a:hlinkClick r:id="rId2"/>
              </a:rPr>
              <a:t>inspec_reference.html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http://github.com/chef/inspec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https://supermarket.chef.io/tools?type=</a:t>
            </a:r>
            <a:r>
              <a:rPr lang="en-US" dirty="0" smtClean="0">
                <a:hlinkClick r:id="rId4"/>
              </a:rPr>
              <a:t>compliance_profile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8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 Day Rules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Work in teams of 2-4 people</a:t>
            </a:r>
          </a:p>
          <a:p>
            <a:r>
              <a:rPr lang="en-US" dirty="0" smtClean="0"/>
              <a:t>Track your work in a version control repository</a:t>
            </a:r>
          </a:p>
          <a:p>
            <a:r>
              <a:rPr lang="en-US" dirty="0" smtClean="0"/>
              <a:t>Demonstrate and Share your work</a:t>
            </a:r>
          </a:p>
          <a:p>
            <a:r>
              <a:rPr lang="en-US" dirty="0" smtClean="0"/>
              <a:t>Ask for help</a:t>
            </a:r>
          </a:p>
          <a:p>
            <a:r>
              <a:rPr lang="en-US" dirty="0" smtClean="0"/>
              <a:t>Be open to learning</a:t>
            </a:r>
          </a:p>
          <a:p>
            <a:r>
              <a:rPr lang="en-US" dirty="0" smtClean="0"/>
              <a:t>Have fun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0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&amp; Execute </a:t>
            </a:r>
            <a:r>
              <a:rPr lang="en-US" dirty="0" err="1" smtClean="0"/>
              <a:t>Inspec</a:t>
            </a:r>
            <a:r>
              <a:rPr lang="en-US" dirty="0" smtClean="0"/>
              <a:t> for CIS Benchmarks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https://github.com/chef-training/workshops/tree/master/InSpec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Download the CIS </a:t>
            </a:r>
            <a:r>
              <a:rPr lang="en-US" dirty="0" err="1" smtClean="0"/>
              <a:t>CentOS</a:t>
            </a:r>
            <a:r>
              <a:rPr lang="en-US" dirty="0" smtClean="0"/>
              <a:t> Linux 6 Benchmark</a:t>
            </a:r>
          </a:p>
          <a:p>
            <a:r>
              <a:rPr lang="en-US" dirty="0" smtClean="0"/>
              <a:t>Write </a:t>
            </a:r>
            <a:r>
              <a:rPr lang="en-US" dirty="0" err="1" smtClean="0"/>
              <a:t>InSpec</a:t>
            </a:r>
            <a:r>
              <a:rPr lang="en-US" dirty="0" smtClean="0"/>
              <a:t> for some of the controls</a:t>
            </a:r>
          </a:p>
          <a:p>
            <a:r>
              <a:rPr lang="en-US" dirty="0" smtClean="0"/>
              <a:t>Execute </a:t>
            </a:r>
            <a:r>
              <a:rPr lang="en-US" dirty="0" err="1" smtClean="0"/>
              <a:t>InSpec</a:t>
            </a:r>
            <a:r>
              <a:rPr lang="en-US" dirty="0" smtClean="0"/>
              <a:t> on your target machine</a:t>
            </a:r>
          </a:p>
          <a:p>
            <a:r>
              <a:rPr lang="en-US" dirty="0" smtClean="0"/>
              <a:t>Remediate </a:t>
            </a:r>
            <a:r>
              <a:rPr lang="en-US" dirty="0" smtClean="0"/>
              <a:t>anything that is out of policy by writing Chef Cookbooks (optional)</a:t>
            </a:r>
          </a:p>
        </p:txBody>
      </p:sp>
    </p:spTree>
    <p:extLst>
      <p:ext uri="{BB962C8B-B14F-4D97-AF65-F5344CB8AC3E}">
        <p14:creationId xmlns:p14="http://schemas.microsoft.com/office/powerpoint/2010/main" val="15058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600" dirty="0">
                <a:solidFill>
                  <a:srgbClr val="000000"/>
                </a:solidFill>
                <a:latin typeface="Monaco"/>
              </a:rPr>
              <a:t>describe service </a:t>
            </a:r>
            <a:r>
              <a:rPr lang="en-US" sz="5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5600" dirty="0" err="1">
                <a:solidFill>
                  <a:srgbClr val="4E9A06"/>
                </a:solidFill>
                <a:latin typeface="Monaco"/>
              </a:rPr>
              <a:t>ssh</a:t>
            </a:r>
            <a:r>
              <a:rPr lang="en-US" sz="5600" dirty="0">
                <a:solidFill>
                  <a:srgbClr val="4E9A06"/>
                </a:solidFill>
                <a:latin typeface="Monaco"/>
              </a:rPr>
              <a:t>-agent' </a:t>
            </a:r>
            <a:r>
              <a:rPr lang="en-US" sz="56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5600" dirty="0">
                <a:latin typeface="Monaco"/>
              </a:rPr>
              <a:t>  </a:t>
            </a:r>
            <a:r>
              <a:rPr lang="en-US" sz="5600" dirty="0">
                <a:solidFill>
                  <a:srgbClr val="000000"/>
                </a:solidFill>
                <a:latin typeface="Monaco"/>
              </a:rPr>
              <a:t>it </a:t>
            </a:r>
            <a:r>
              <a:rPr lang="en-US" sz="5600" b="1" dirty="0">
                <a:solidFill>
                  <a:srgbClr val="000000"/>
                </a:solidFill>
                <a:latin typeface="Monaco"/>
              </a:rPr>
              <a:t>{ should </a:t>
            </a:r>
            <a:r>
              <a:rPr lang="en-US" sz="5600" b="1" dirty="0" err="1">
                <a:solidFill>
                  <a:srgbClr val="000000"/>
                </a:solidFill>
                <a:latin typeface="Monaco"/>
              </a:rPr>
              <a:t>be_running</a:t>
            </a:r>
            <a:r>
              <a:rPr lang="en-US" sz="5600" b="1" dirty="0">
                <a:solidFill>
                  <a:srgbClr val="000000"/>
                </a:solidFill>
                <a:latin typeface="Monaco"/>
              </a:rPr>
              <a:t> }</a:t>
            </a:r>
          </a:p>
          <a:p>
            <a:r>
              <a:rPr lang="en-US" sz="5600" b="1" dirty="0">
                <a:solidFill>
                  <a:srgbClr val="204A87"/>
                </a:solidFill>
                <a:latin typeface="Monaco"/>
              </a:rPr>
              <a:t>end</a:t>
            </a:r>
          </a:p>
          <a:p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60627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9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 target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/>
              <a:t>inspec</a:t>
            </a:r>
            <a:r>
              <a:rPr lang="en-US" b="1" dirty="0" smtClean="0"/>
              <a:t> </a:t>
            </a:r>
            <a:r>
              <a:rPr lang="en-US" b="1" dirty="0"/>
              <a:t>exec </a:t>
            </a:r>
            <a:r>
              <a:rPr lang="en-US" b="1" dirty="0" err="1"/>
              <a:t>test.rb</a:t>
            </a:r>
            <a:endParaRPr lang="en-US" b="1" dirty="0"/>
          </a:p>
          <a:p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Finished in 0.00901 seconds (files took 0.98501 seconds to load)</a:t>
            </a:r>
          </a:p>
          <a:p>
            <a:r>
              <a:rPr lang="en-US" dirty="0"/>
              <a:t>1 example, 0 failures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Locally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/>
              <a:t>inspec</a:t>
            </a:r>
            <a:r>
              <a:rPr lang="en-US" b="1" dirty="0" smtClean="0"/>
              <a:t> exec </a:t>
            </a:r>
            <a:r>
              <a:rPr lang="en-US" b="1" dirty="0" err="1" smtClean="0"/>
              <a:t>test.rb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854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Remote via SSH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/>
              <a:t>$ </a:t>
            </a:r>
            <a:r>
              <a:rPr lang="en-US" sz="2600" b="1" dirty="0" err="1"/>
              <a:t>inspec</a:t>
            </a:r>
            <a:r>
              <a:rPr lang="en-US" sz="2600" b="1" dirty="0"/>
              <a:t> exec </a:t>
            </a:r>
            <a:r>
              <a:rPr lang="en-US" sz="2600" b="1" dirty="0" err="1"/>
              <a:t>test.rb</a:t>
            </a:r>
            <a:r>
              <a:rPr lang="en-US" sz="2600" b="1" dirty="0"/>
              <a:t> -</a:t>
            </a:r>
            <a:r>
              <a:rPr lang="en-US" sz="2600" b="1" dirty="0" err="1"/>
              <a:t>i</a:t>
            </a:r>
            <a:r>
              <a:rPr lang="en-US" sz="2600" b="1" dirty="0"/>
              <a:t> ~/.</a:t>
            </a:r>
            <a:r>
              <a:rPr lang="en-US" sz="2600" b="1" dirty="0" err="1"/>
              <a:t>aws</a:t>
            </a:r>
            <a:r>
              <a:rPr lang="en-US" sz="2600" b="1" dirty="0"/>
              <a:t>/</a:t>
            </a:r>
            <a:r>
              <a:rPr lang="en-US" sz="2600" b="1" dirty="0" err="1"/>
              <a:t>nathen.pem</a:t>
            </a:r>
            <a:r>
              <a:rPr lang="en-US" sz="2600" b="1" dirty="0"/>
              <a:t> -t </a:t>
            </a:r>
            <a:r>
              <a:rPr lang="en-US" sz="2600" b="1" dirty="0" err="1"/>
              <a:t>ssh</a:t>
            </a:r>
            <a:r>
              <a:rPr lang="en-US" sz="2600" b="1" dirty="0"/>
              <a:t>://ec2-user@54.152.7.203</a:t>
            </a:r>
          </a:p>
        </p:txBody>
      </p:sp>
    </p:spTree>
    <p:extLst>
      <p:ext uri="{BB962C8B-B14F-4D97-AF65-F5344CB8AC3E}">
        <p14:creationId xmlns:p14="http://schemas.microsoft.com/office/powerpoint/2010/main" val="327727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Remote via </a:t>
            </a:r>
            <a:r>
              <a:rPr lang="en-US" dirty="0" err="1" smtClean="0"/>
              <a:t>WinRM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$ </a:t>
            </a:r>
            <a:r>
              <a:rPr lang="en-US" sz="2800" b="1" dirty="0" err="1"/>
              <a:t>inspec</a:t>
            </a:r>
            <a:r>
              <a:rPr lang="en-US" sz="2800" b="1" dirty="0"/>
              <a:t> exec </a:t>
            </a:r>
            <a:r>
              <a:rPr lang="en-US" sz="2800" b="1" dirty="0" err="1"/>
              <a:t>test.rb</a:t>
            </a:r>
            <a:r>
              <a:rPr lang="en-US" sz="2800" b="1" dirty="0"/>
              <a:t> -t </a:t>
            </a:r>
            <a:r>
              <a:rPr lang="en-US" sz="2800" b="1" dirty="0" err="1"/>
              <a:t>winrm</a:t>
            </a:r>
            <a:r>
              <a:rPr lang="en-US" sz="2800" b="1" dirty="0"/>
              <a:t>://Admin@192.168.1.2 --password super</a:t>
            </a:r>
          </a:p>
        </p:txBody>
      </p:sp>
    </p:spTree>
    <p:extLst>
      <p:ext uri="{BB962C8B-B14F-4D97-AF65-F5344CB8AC3E}">
        <p14:creationId xmlns:p14="http://schemas.microsoft.com/office/powerpoint/2010/main" val="35043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b="1" dirty="0" err="1"/>
              <a:t>inspec</a:t>
            </a:r>
            <a:r>
              <a:rPr lang="en-US" b="1" dirty="0"/>
              <a:t> exec </a:t>
            </a:r>
            <a:r>
              <a:rPr lang="en-US" b="1" dirty="0" err="1"/>
              <a:t>test.rb</a:t>
            </a:r>
            <a:r>
              <a:rPr lang="en-US" b="1" dirty="0"/>
              <a:t> -t </a:t>
            </a:r>
            <a:r>
              <a:rPr lang="en-US" b="1" dirty="0" err="1"/>
              <a:t>docker</a:t>
            </a:r>
            <a:r>
              <a:rPr lang="en-US" b="1" dirty="0"/>
              <a:t>://3dda08e75838</a:t>
            </a:r>
          </a:p>
        </p:txBody>
      </p:sp>
    </p:spTree>
    <p:extLst>
      <p:ext uri="{BB962C8B-B14F-4D97-AF65-F5344CB8AC3E}">
        <p14:creationId xmlns:p14="http://schemas.microsoft.com/office/powerpoint/2010/main" val="18055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Any Target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6225594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/>
              <a:t>inspec</a:t>
            </a:r>
            <a:r>
              <a:rPr lang="en-US" b="1" dirty="0" smtClean="0"/>
              <a:t> exec </a:t>
            </a:r>
            <a:r>
              <a:rPr lang="en-US" b="1" dirty="0" err="1" smtClean="0"/>
              <a:t>test.rb</a:t>
            </a:r>
            <a:endParaRPr lang="en-US" b="1" dirty="0" smtClean="0"/>
          </a:p>
          <a:p>
            <a:endParaRPr lang="en-US" sz="3200" dirty="0" smtClean="0"/>
          </a:p>
          <a:p>
            <a:r>
              <a:rPr lang="en-US" sz="3200" dirty="0" smtClean="0"/>
              <a:t>$ </a:t>
            </a:r>
            <a:r>
              <a:rPr lang="en-US" sz="3200" b="1" dirty="0" err="1" smtClean="0"/>
              <a:t>inspec</a:t>
            </a:r>
            <a:r>
              <a:rPr lang="en-US" sz="3200" b="1" dirty="0" smtClean="0"/>
              <a:t> exec </a:t>
            </a:r>
            <a:r>
              <a:rPr lang="en-US" sz="3200" b="1" dirty="0" err="1" smtClean="0"/>
              <a:t>test.rb</a:t>
            </a:r>
            <a:r>
              <a:rPr lang="en-US" sz="3200" b="1" dirty="0" smtClean="0"/>
              <a:t> -</a:t>
            </a:r>
            <a:r>
              <a:rPr lang="en-US" sz="3200" b="1" dirty="0" err="1" smtClean="0"/>
              <a:t>i</a:t>
            </a:r>
            <a:r>
              <a:rPr lang="en-US" sz="3200" b="1" dirty="0" smtClean="0"/>
              <a:t> ~/.</a:t>
            </a:r>
            <a:r>
              <a:rPr lang="en-US" sz="3200" b="1" dirty="0" err="1" smtClean="0"/>
              <a:t>aws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nathen.pem</a:t>
            </a:r>
            <a:r>
              <a:rPr lang="en-US" sz="3200" b="1" dirty="0" smtClean="0"/>
              <a:t> -t </a:t>
            </a:r>
            <a:r>
              <a:rPr lang="en-US" sz="3200" b="1" dirty="0" err="1" smtClean="0"/>
              <a:t>ssh</a:t>
            </a:r>
            <a:r>
              <a:rPr lang="en-US" sz="3200" b="1" dirty="0" smtClean="0"/>
              <a:t>://ec2-user@54.152.7.203</a:t>
            </a:r>
          </a:p>
          <a:p>
            <a:endParaRPr lang="en-US" sz="3200" dirty="0" smtClean="0"/>
          </a:p>
          <a:p>
            <a:r>
              <a:rPr lang="en-US" sz="3200" dirty="0" smtClean="0"/>
              <a:t>$ </a:t>
            </a:r>
            <a:r>
              <a:rPr lang="en-US" sz="3200" b="1" dirty="0" err="1"/>
              <a:t>inspec</a:t>
            </a:r>
            <a:r>
              <a:rPr lang="en-US" sz="3200" b="1" dirty="0"/>
              <a:t> exec </a:t>
            </a:r>
            <a:r>
              <a:rPr lang="en-US" sz="3200" b="1" dirty="0" err="1"/>
              <a:t>test.rb</a:t>
            </a:r>
            <a:r>
              <a:rPr lang="en-US" sz="3200" b="1" dirty="0"/>
              <a:t> -t </a:t>
            </a:r>
            <a:r>
              <a:rPr lang="en-US" sz="3200" b="1" dirty="0" err="1"/>
              <a:t>winrm</a:t>
            </a:r>
            <a:r>
              <a:rPr lang="en-US" sz="3200" b="1" dirty="0"/>
              <a:t>://Admin@192.168.1.2 --password super</a:t>
            </a:r>
          </a:p>
          <a:p>
            <a:endParaRPr lang="en-US" sz="3200" b="1" dirty="0" smtClean="0"/>
          </a:p>
          <a:p>
            <a:r>
              <a:rPr lang="en-US" sz="3200" dirty="0" smtClean="0"/>
              <a:t>$ </a:t>
            </a:r>
            <a:r>
              <a:rPr lang="en-US" sz="3200" b="1" dirty="0" err="1"/>
              <a:t>inspec</a:t>
            </a:r>
            <a:r>
              <a:rPr lang="en-US" sz="3200" b="1" dirty="0"/>
              <a:t> exec </a:t>
            </a:r>
            <a:r>
              <a:rPr lang="en-US" sz="3200" b="1" dirty="0" err="1"/>
              <a:t>test.rb</a:t>
            </a:r>
            <a:r>
              <a:rPr lang="en-US" sz="3200" b="1" dirty="0"/>
              <a:t> -t </a:t>
            </a:r>
            <a:r>
              <a:rPr lang="en-US" sz="3200" b="1" dirty="0" err="1"/>
              <a:t>docker</a:t>
            </a:r>
            <a:r>
              <a:rPr lang="en-US" sz="3200" b="1" dirty="0"/>
              <a:t>://3dda08e75838</a:t>
            </a:r>
          </a:p>
          <a:p>
            <a:endParaRPr lang="en-US" sz="32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968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OD2015Deck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BOD2015Deck.thmx</Template>
  <TotalTime>15590</TotalTime>
  <Words>996</Words>
  <Application>Microsoft Macintosh PowerPoint</Application>
  <PresentationFormat>Custom</PresentationFormat>
  <Paragraphs>194</Paragraphs>
  <Slides>30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BOD2015Deck</vt:lpstr>
      <vt:lpstr>Chef2015v2</vt:lpstr>
      <vt:lpstr>ChefDk3.2Template</vt:lpstr>
      <vt:lpstr>PowerPoint Presentation</vt:lpstr>
      <vt:lpstr>PowerPoint Presentation</vt:lpstr>
      <vt:lpstr>Create a check</vt:lpstr>
      <vt:lpstr>Test a target</vt:lpstr>
      <vt:lpstr>Test Locally</vt:lpstr>
      <vt:lpstr>Test Remote via SSH</vt:lpstr>
      <vt:lpstr>Test Remote via WinRM</vt:lpstr>
      <vt:lpstr>Test Docker Container</vt:lpstr>
      <vt:lpstr>Test Any Target</vt:lpstr>
      <vt:lpstr>PowerPoint Presentation</vt:lpstr>
      <vt:lpstr>SSH Control</vt:lpstr>
      <vt:lpstr>SSH Control</vt:lpstr>
      <vt:lpstr>SSH Version Check</vt:lpstr>
      <vt:lpstr>SSH Version Check</vt:lpstr>
      <vt:lpstr>SSH Version Check</vt:lpstr>
      <vt:lpstr>SSH Version Check</vt:lpstr>
      <vt:lpstr>SSH Version Check</vt:lpstr>
      <vt:lpstr>Available Resources</vt:lpstr>
      <vt:lpstr>etc_group</vt:lpstr>
      <vt:lpstr>host</vt:lpstr>
      <vt:lpstr>login_defs</vt:lpstr>
      <vt:lpstr>mysql_conf</vt:lpstr>
      <vt:lpstr>mysql_session</vt:lpstr>
      <vt:lpstr>registry_key</vt:lpstr>
      <vt:lpstr>PowerPoint Presentation</vt:lpstr>
      <vt:lpstr>PowerPoint Presentation</vt:lpstr>
      <vt:lpstr>InSpec Resources</vt:lpstr>
      <vt:lpstr>Hack Day Rules</vt:lpstr>
      <vt:lpstr>Write &amp; Execute Inspec for CIS Benchmarks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Paroff</dc:creator>
  <cp:lastModifiedBy>Nathen Harvey</cp:lastModifiedBy>
  <cp:revision>84</cp:revision>
  <dcterms:created xsi:type="dcterms:W3CDTF">2015-05-15T19:06:33Z</dcterms:created>
  <dcterms:modified xsi:type="dcterms:W3CDTF">2016-04-29T15:51:32Z</dcterms:modified>
</cp:coreProperties>
</file>